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75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ntury Schoolbook" panose="02040604050505020304" pitchFamily="18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DD6D8-7381-4073-867D-8E5470AE9B33}">
  <a:tblStyle styleId="{0FFDD6D8-7381-4073-867D-8E5470AE9B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351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d59cd98c9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ed59cd98c9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d59cd98c9_3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ed59cd98c9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d59c050ad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ed59c050ad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ed59cd98c9_3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ed59cd98c9_3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3f481cfe4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63f481cfe4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d59cd98c9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ed59cd98c9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d59cd98c9_3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ed59cd98c9_3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3fba8f45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63fba8f45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d59cd98c9_3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ed59cd98c9_3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7c429f417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a7c429f417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7c429f417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a7c429f417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d59cd98c9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ed59cd98c9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7c429f417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7c429f417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d59c050ad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ed59c050ad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d59c050a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ed59c050a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d59cd98c9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ed59cd98c9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d59cd98c9_3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ed59cd98c9_3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d59cd98c9_3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ed59cd98c9_3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5023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d59cd98c9_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ed59cd98c9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d59cd98c9_3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ed59cd98c9_3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hyperlink" Target="https://youtu.be/hQ8RpqZJCAo" TargetMode="Externa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hQ8RpqZJCAo?feature=oembed" TargetMode="External"/><Relationship Id="rId6" Type="http://schemas.openxmlformats.org/officeDocument/2006/relationships/image" Target="../media/image12.jpeg"/><Relationship Id="rId5" Type="http://schemas.openxmlformats.org/officeDocument/2006/relationships/hyperlink" Target="https://chat.openai.com/g/g-VSlfGxdQT-cobblestone-tutor-bot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084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754449" y="1417038"/>
            <a:ext cx="4306726" cy="1828503"/>
            <a:chOff x="0" y="990600"/>
            <a:chExt cx="11484603" cy="4876009"/>
          </a:xfrm>
        </p:grpSpPr>
        <p:sp>
          <p:nvSpPr>
            <p:cNvPr id="130" name="Google Shape;130;p25"/>
            <p:cNvSpPr txBox="1"/>
            <p:nvPr/>
          </p:nvSpPr>
          <p:spPr>
            <a:xfrm>
              <a:off x="0" y="990600"/>
              <a:ext cx="11484600" cy="388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300">
                  <a:solidFill>
                    <a:srgbClr val="FFFFFF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Cobblestone Tutor Bot</a:t>
              </a:r>
              <a:endParaRPr sz="5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3" y="5374009"/>
              <a:ext cx="1148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Online Learning Enhancement Tool</a:t>
              </a:r>
              <a:endParaRPr sz="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cxnSp>
          <p:nvCxnSpPr>
            <p:cNvPr id="132" name="Google Shape;132;p25"/>
            <p:cNvCxnSpPr/>
            <p:nvPr/>
          </p:nvCxnSpPr>
          <p:spPr>
            <a:xfrm>
              <a:off x="0" y="5054109"/>
              <a:ext cx="166830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450" y="1005838"/>
            <a:ext cx="3131825" cy="313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569775" y="4212300"/>
            <a:ext cx="81291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rgbClr val="EFEFEF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Adhithya Rokhith Bhaskar</a:t>
            </a:r>
            <a:endParaRPr sz="1400" dirty="0">
              <a:solidFill>
                <a:srgbClr val="202729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/>
          <p:nvPr/>
        </p:nvSpPr>
        <p:spPr>
          <a:xfrm>
            <a:off x="0" y="0"/>
            <a:ext cx="4542936" cy="5143500"/>
          </a:xfrm>
          <a:prstGeom prst="rect">
            <a:avLst/>
          </a:prstGeom>
          <a:solidFill>
            <a:srgbClr val="1F308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33"/>
          <p:cNvGrpSpPr/>
          <p:nvPr/>
        </p:nvGrpSpPr>
        <p:grpSpPr>
          <a:xfrm>
            <a:off x="687692" y="853655"/>
            <a:ext cx="3023671" cy="2949226"/>
            <a:chOff x="0" y="0"/>
            <a:chExt cx="8063123" cy="7864603"/>
          </a:xfrm>
        </p:grpSpPr>
        <p:sp>
          <p:nvSpPr>
            <p:cNvPr id="244" name="Google Shape;244;p33"/>
            <p:cNvSpPr txBox="1"/>
            <p:nvPr/>
          </p:nvSpPr>
          <p:spPr>
            <a:xfrm>
              <a:off x="0" y="0"/>
              <a:ext cx="80631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solidFill>
                    <a:srgbClr val="FFFFFF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Cost Analysis</a:t>
              </a:r>
              <a:endParaRPr sz="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45" name="Google Shape;245;p33"/>
            <p:cNvSpPr txBox="1"/>
            <p:nvPr/>
          </p:nvSpPr>
          <p:spPr>
            <a:xfrm>
              <a:off x="23" y="7123303"/>
              <a:ext cx="8063100" cy="7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A Cost Perspective to the Chatbot</a:t>
              </a:r>
              <a:endParaRPr sz="15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246" name="Google Shape;246;p33"/>
          <p:cNvGrpSpPr/>
          <p:nvPr/>
        </p:nvGrpSpPr>
        <p:grpSpPr>
          <a:xfrm>
            <a:off x="5749255" y="580890"/>
            <a:ext cx="2709000" cy="720683"/>
            <a:chOff x="0" y="0"/>
            <a:chExt cx="7224000" cy="1921821"/>
          </a:xfrm>
        </p:grpSpPr>
        <p:sp>
          <p:nvSpPr>
            <p:cNvPr id="247" name="Google Shape;247;p33"/>
            <p:cNvSpPr txBox="1"/>
            <p:nvPr/>
          </p:nvSpPr>
          <p:spPr>
            <a:xfrm>
              <a:off x="0" y="0"/>
              <a:ext cx="722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Development Cost</a:t>
              </a:r>
              <a:endParaRPr sz="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48" name="Google Shape;248;p33"/>
            <p:cNvSpPr txBox="1"/>
            <p:nvPr/>
          </p:nvSpPr>
          <p:spPr>
            <a:xfrm>
              <a:off x="0" y="838221"/>
              <a:ext cx="72240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●"/>
              </a:pP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Licensing costs (ChatGPT)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●"/>
              </a:pP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Development and Design costs</a:t>
              </a:r>
              <a:endParaRPr sz="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249" name="Google Shape;249;p33"/>
          <p:cNvGrpSpPr/>
          <p:nvPr/>
        </p:nvGrpSpPr>
        <p:grpSpPr>
          <a:xfrm>
            <a:off x="5749255" y="1921348"/>
            <a:ext cx="2709000" cy="720683"/>
            <a:chOff x="0" y="0"/>
            <a:chExt cx="7224000" cy="1921821"/>
          </a:xfrm>
        </p:grpSpPr>
        <p:sp>
          <p:nvSpPr>
            <p:cNvPr id="250" name="Google Shape;250;p33"/>
            <p:cNvSpPr txBox="1"/>
            <p:nvPr/>
          </p:nvSpPr>
          <p:spPr>
            <a:xfrm>
              <a:off x="0" y="0"/>
              <a:ext cx="722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Operational Costs</a:t>
              </a:r>
              <a:endParaRPr sz="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51" name="Google Shape;251;p33"/>
            <p:cNvSpPr txBox="1"/>
            <p:nvPr/>
          </p:nvSpPr>
          <p:spPr>
            <a:xfrm>
              <a:off x="0" y="838221"/>
              <a:ext cx="72240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●"/>
              </a:pP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Costs to train the team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●"/>
              </a:pP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Maintenance costs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252" name="Google Shape;252;p33"/>
          <p:cNvGrpSpPr/>
          <p:nvPr/>
        </p:nvGrpSpPr>
        <p:grpSpPr>
          <a:xfrm>
            <a:off x="5749255" y="3261805"/>
            <a:ext cx="2709000" cy="1194870"/>
            <a:chOff x="0" y="0"/>
            <a:chExt cx="7224000" cy="3186321"/>
          </a:xfrm>
        </p:grpSpPr>
        <p:sp>
          <p:nvSpPr>
            <p:cNvPr id="253" name="Google Shape;253;p33"/>
            <p:cNvSpPr txBox="1"/>
            <p:nvPr/>
          </p:nvSpPr>
          <p:spPr>
            <a:xfrm>
              <a:off x="0" y="0"/>
              <a:ext cx="722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Indirect Costs</a:t>
              </a:r>
              <a:endParaRPr sz="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54" name="Google Shape;254;p33"/>
            <p:cNvSpPr txBox="1"/>
            <p:nvPr/>
          </p:nvSpPr>
          <p:spPr>
            <a:xfrm>
              <a:off x="0" y="838221"/>
              <a:ext cx="7224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●"/>
              </a:pP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Cost to support potential increase in Support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●"/>
              </a:pP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Time Investment for monitoring and Updating it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644" y="1239324"/>
            <a:ext cx="1717749" cy="22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/>
          <p:nvPr/>
        </p:nvSpPr>
        <p:spPr>
          <a:xfrm>
            <a:off x="5005200" y="646500"/>
            <a:ext cx="343706" cy="589469"/>
          </a:xfrm>
          <a:custGeom>
            <a:avLst/>
            <a:gdLst/>
            <a:ahLst/>
            <a:cxnLst/>
            <a:rect l="l" t="t" r="r" b="b"/>
            <a:pathLst>
              <a:path w="1041534" h="1511460" extrusionOk="0">
                <a:moveTo>
                  <a:pt x="0" y="0"/>
                </a:moveTo>
                <a:lnTo>
                  <a:pt x="1041534" y="0"/>
                </a:lnTo>
                <a:lnTo>
                  <a:pt x="1041534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7" name="Google Shape;257;p33"/>
          <p:cNvSpPr/>
          <p:nvPr/>
        </p:nvSpPr>
        <p:spPr>
          <a:xfrm>
            <a:off x="5005194" y="2022248"/>
            <a:ext cx="445273" cy="591359"/>
          </a:xfrm>
          <a:custGeom>
            <a:avLst/>
            <a:gdLst/>
            <a:ahLst/>
            <a:cxnLst/>
            <a:rect l="l" t="t" r="r" b="b"/>
            <a:pathLst>
              <a:path w="1649159" h="1556207" extrusionOk="0">
                <a:moveTo>
                  <a:pt x="0" y="0"/>
                </a:moveTo>
                <a:lnTo>
                  <a:pt x="1649160" y="0"/>
                </a:lnTo>
                <a:lnTo>
                  <a:pt x="1649160" y="1556206"/>
                </a:lnTo>
                <a:lnTo>
                  <a:pt x="0" y="15562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8" name="Google Shape;258;p33"/>
          <p:cNvSpPr/>
          <p:nvPr/>
        </p:nvSpPr>
        <p:spPr>
          <a:xfrm>
            <a:off x="5004850" y="3499498"/>
            <a:ext cx="445952" cy="719467"/>
          </a:xfrm>
          <a:custGeom>
            <a:avLst/>
            <a:gdLst/>
            <a:ahLst/>
            <a:cxnLst/>
            <a:rect l="l" t="t" r="r" b="b"/>
            <a:pathLst>
              <a:path w="1037098" h="1723274" extrusionOk="0">
                <a:moveTo>
                  <a:pt x="0" y="0"/>
                </a:moveTo>
                <a:lnTo>
                  <a:pt x="1037098" y="0"/>
                </a:lnTo>
                <a:lnTo>
                  <a:pt x="1037098" y="1723275"/>
                </a:lnTo>
                <a:lnTo>
                  <a:pt x="0" y="1723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59" name="Google Shape;259;p33" descr="A colorful text with different colors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/>
          <p:nvPr/>
        </p:nvSpPr>
        <p:spPr>
          <a:xfrm>
            <a:off x="0" y="0"/>
            <a:ext cx="4542900" cy="5143500"/>
          </a:xfrm>
          <a:prstGeom prst="rect">
            <a:avLst/>
          </a:prstGeom>
          <a:solidFill>
            <a:srgbClr val="1F308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34"/>
          <p:cNvGrpSpPr/>
          <p:nvPr/>
        </p:nvGrpSpPr>
        <p:grpSpPr>
          <a:xfrm>
            <a:off x="5259692" y="853655"/>
            <a:ext cx="3023671" cy="2949226"/>
            <a:chOff x="0" y="0"/>
            <a:chExt cx="8063123" cy="7864603"/>
          </a:xfrm>
        </p:grpSpPr>
        <p:sp>
          <p:nvSpPr>
            <p:cNvPr id="266" name="Google Shape;266;p34"/>
            <p:cNvSpPr txBox="1"/>
            <p:nvPr/>
          </p:nvSpPr>
          <p:spPr>
            <a:xfrm>
              <a:off x="0" y="0"/>
              <a:ext cx="80631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Revenue Analysis</a:t>
              </a:r>
              <a:endParaRPr sz="1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67" name="Google Shape;267;p34"/>
            <p:cNvSpPr txBox="1"/>
            <p:nvPr/>
          </p:nvSpPr>
          <p:spPr>
            <a:xfrm>
              <a:off x="23" y="7123303"/>
              <a:ext cx="8063100" cy="7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A Cost Perspective to the Chatbot</a:t>
              </a:r>
              <a:endParaRPr sz="15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268" name="Google Shape;268;p34"/>
          <p:cNvSpPr/>
          <p:nvPr/>
        </p:nvSpPr>
        <p:spPr>
          <a:xfrm>
            <a:off x="5939524" y="1558476"/>
            <a:ext cx="1664035" cy="1673942"/>
          </a:xfrm>
          <a:custGeom>
            <a:avLst/>
            <a:gdLst/>
            <a:ahLst/>
            <a:cxnLst/>
            <a:rect l="l" t="t" r="r" b="b"/>
            <a:pathLst>
              <a:path w="1434513" h="1511460" extrusionOk="0">
                <a:moveTo>
                  <a:pt x="0" y="0"/>
                </a:moveTo>
                <a:lnTo>
                  <a:pt x="1434513" y="0"/>
                </a:lnTo>
                <a:lnTo>
                  <a:pt x="1434513" y="1511460"/>
                </a:lnTo>
                <a:lnTo>
                  <a:pt x="0" y="1511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69" name="Google Shape;269;p34"/>
          <p:cNvGrpSpPr/>
          <p:nvPr/>
        </p:nvGrpSpPr>
        <p:grpSpPr>
          <a:xfrm>
            <a:off x="1221754" y="228952"/>
            <a:ext cx="2709000" cy="1194870"/>
            <a:chOff x="0" y="0"/>
            <a:chExt cx="7224000" cy="3186321"/>
          </a:xfrm>
        </p:grpSpPr>
        <p:sp>
          <p:nvSpPr>
            <p:cNvPr id="270" name="Google Shape;270;p34"/>
            <p:cNvSpPr txBox="1"/>
            <p:nvPr/>
          </p:nvSpPr>
          <p:spPr>
            <a:xfrm>
              <a:off x="0" y="0"/>
              <a:ext cx="722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Direct Revenue</a:t>
              </a:r>
              <a:endParaRPr sz="7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71" name="Google Shape;271;p34"/>
            <p:cNvSpPr txBox="1"/>
            <p:nvPr/>
          </p:nvSpPr>
          <p:spPr>
            <a:xfrm>
              <a:off x="0" y="838221"/>
              <a:ext cx="7224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Schoolbook"/>
                <a:buChar char="●"/>
              </a:pPr>
              <a:r>
                <a:rPr lang="en-GB" sz="11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Potential subscription fees if offered as a part of premium</a:t>
              </a:r>
              <a:endParaRPr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Schoolbook"/>
                <a:buChar char="●"/>
              </a:pPr>
              <a:r>
                <a:rPr lang="en-GB" sz="11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Potential Increase in enrollments in the future</a:t>
              </a:r>
              <a:endParaRPr sz="7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272" name="Google Shape;272;p34"/>
          <p:cNvGrpSpPr/>
          <p:nvPr/>
        </p:nvGrpSpPr>
        <p:grpSpPr>
          <a:xfrm>
            <a:off x="1221754" y="1569410"/>
            <a:ext cx="2709000" cy="1194870"/>
            <a:chOff x="0" y="0"/>
            <a:chExt cx="7224000" cy="3186321"/>
          </a:xfrm>
        </p:grpSpPr>
        <p:sp>
          <p:nvSpPr>
            <p:cNvPr id="273" name="Google Shape;273;p34"/>
            <p:cNvSpPr txBox="1"/>
            <p:nvPr/>
          </p:nvSpPr>
          <p:spPr>
            <a:xfrm>
              <a:off x="0" y="0"/>
              <a:ext cx="722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Indirect Revenue</a:t>
              </a:r>
              <a:endParaRPr sz="7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74" name="Google Shape;274;p34"/>
            <p:cNvSpPr txBox="1"/>
            <p:nvPr/>
          </p:nvSpPr>
          <p:spPr>
            <a:xfrm>
              <a:off x="0" y="838221"/>
              <a:ext cx="72240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Schoolbook"/>
                <a:buChar char="●"/>
              </a:pPr>
              <a:r>
                <a:rPr lang="en-GB" sz="11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Cost savings from automating responses that would otherwise require human interaction.</a:t>
              </a:r>
              <a:endParaRPr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Schoolbook"/>
                <a:buChar char="●"/>
              </a:pPr>
              <a:r>
                <a:rPr lang="en-GB" sz="11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Maintenance costs</a:t>
              </a:r>
              <a:endParaRPr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275" name="Google Shape;275;p34"/>
          <p:cNvGrpSpPr/>
          <p:nvPr/>
        </p:nvGrpSpPr>
        <p:grpSpPr>
          <a:xfrm>
            <a:off x="1221754" y="2909867"/>
            <a:ext cx="2709000" cy="1906095"/>
            <a:chOff x="0" y="0"/>
            <a:chExt cx="7224000" cy="5082921"/>
          </a:xfrm>
        </p:grpSpPr>
        <p:sp>
          <p:nvSpPr>
            <p:cNvPr id="276" name="Google Shape;276;p34"/>
            <p:cNvSpPr txBox="1"/>
            <p:nvPr/>
          </p:nvSpPr>
          <p:spPr>
            <a:xfrm>
              <a:off x="0" y="0"/>
              <a:ext cx="7224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Long Term Revenue</a:t>
              </a:r>
              <a:endParaRPr sz="7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77" name="Google Shape;277;p34"/>
            <p:cNvSpPr txBox="1"/>
            <p:nvPr/>
          </p:nvSpPr>
          <p:spPr>
            <a:xfrm>
              <a:off x="0" y="838221"/>
              <a:ext cx="7224000" cy="42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Schoolbook"/>
                <a:buChar char="●"/>
              </a:pPr>
              <a:r>
                <a:rPr lang="en-GB" sz="11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Data and insights gained from chatbot interactions can inform business strategy and product development.</a:t>
              </a:r>
              <a:endParaRPr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Schoolbook"/>
                <a:buChar char="●"/>
              </a:pPr>
              <a:r>
                <a:rPr lang="en-GB" sz="11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Enhanced reputation and brand loyalty which can lead to word-of-mouth referrals.</a:t>
              </a:r>
              <a:endParaRPr sz="11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278" name="Google Shape;278;p34"/>
          <p:cNvSpPr/>
          <p:nvPr/>
        </p:nvSpPr>
        <p:spPr>
          <a:xfrm>
            <a:off x="522623" y="425529"/>
            <a:ext cx="453329" cy="801707"/>
          </a:xfrm>
          <a:custGeom>
            <a:avLst/>
            <a:gdLst/>
            <a:ahLst/>
            <a:cxnLst/>
            <a:rect l="l" t="t" r="r" b="b"/>
            <a:pathLst>
              <a:path w="906658" h="1603414" extrusionOk="0">
                <a:moveTo>
                  <a:pt x="0" y="0"/>
                </a:moveTo>
                <a:lnTo>
                  <a:pt x="906658" y="0"/>
                </a:lnTo>
                <a:lnTo>
                  <a:pt x="906658" y="1603414"/>
                </a:lnTo>
                <a:lnTo>
                  <a:pt x="0" y="16034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9" name="Google Shape;279;p34"/>
          <p:cNvSpPr/>
          <p:nvPr/>
        </p:nvSpPr>
        <p:spPr>
          <a:xfrm>
            <a:off x="456875" y="1891400"/>
            <a:ext cx="659162" cy="736837"/>
          </a:xfrm>
          <a:custGeom>
            <a:avLst/>
            <a:gdLst/>
            <a:ahLst/>
            <a:cxnLst/>
            <a:rect l="l" t="t" r="r" b="b"/>
            <a:pathLst>
              <a:path w="1472987" h="1511460" extrusionOk="0">
                <a:moveTo>
                  <a:pt x="0" y="0"/>
                </a:moveTo>
                <a:lnTo>
                  <a:pt x="1472987" y="0"/>
                </a:lnTo>
                <a:lnTo>
                  <a:pt x="1472987" y="1511461"/>
                </a:lnTo>
                <a:lnTo>
                  <a:pt x="0" y="1511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0" name="Google Shape;280;p34"/>
          <p:cNvSpPr/>
          <p:nvPr/>
        </p:nvSpPr>
        <p:spPr>
          <a:xfrm>
            <a:off x="402253" y="3509462"/>
            <a:ext cx="768396" cy="706924"/>
          </a:xfrm>
          <a:custGeom>
            <a:avLst/>
            <a:gdLst/>
            <a:ahLst/>
            <a:cxnLst/>
            <a:rect l="l" t="t" r="r" b="b"/>
            <a:pathLst>
              <a:path w="1536791" h="1413848" extrusionOk="0">
                <a:moveTo>
                  <a:pt x="0" y="0"/>
                </a:moveTo>
                <a:lnTo>
                  <a:pt x="1536791" y="0"/>
                </a:lnTo>
                <a:lnTo>
                  <a:pt x="1536791" y="1413848"/>
                </a:lnTo>
                <a:lnTo>
                  <a:pt x="0" y="1413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81" name="Google Shape;281;p34" descr="A colorful text with different colors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/>
        </p:nvSpPr>
        <p:spPr>
          <a:xfrm>
            <a:off x="852023" y="134499"/>
            <a:ext cx="744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Century Schoolbook"/>
                <a:ea typeface="Century Schoolbook"/>
                <a:cs typeface="Century Schoolbook"/>
                <a:sym typeface="Century Schoolbook"/>
              </a:rPr>
              <a:t>Potential Risks</a:t>
            </a:r>
            <a:endParaRPr sz="27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287" name="Google Shape;287;p35"/>
          <p:cNvGrpSpPr/>
          <p:nvPr/>
        </p:nvGrpSpPr>
        <p:grpSpPr>
          <a:xfrm>
            <a:off x="6252675" y="1014750"/>
            <a:ext cx="2176328" cy="2932775"/>
            <a:chOff x="0" y="0"/>
            <a:chExt cx="5438100" cy="7820733"/>
          </a:xfrm>
        </p:grpSpPr>
        <p:sp>
          <p:nvSpPr>
            <p:cNvPr id="288" name="Google Shape;288;p35"/>
            <p:cNvSpPr txBox="1"/>
            <p:nvPr/>
          </p:nvSpPr>
          <p:spPr>
            <a:xfrm>
              <a:off x="0" y="1544672"/>
              <a:ext cx="54381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User Adoption</a:t>
              </a:r>
              <a:endParaRPr sz="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89" name="Google Shape;289;p35"/>
            <p:cNvSpPr txBox="1"/>
            <p:nvPr/>
          </p:nvSpPr>
          <p:spPr>
            <a:xfrm>
              <a:off x="0" y="2311533"/>
              <a:ext cx="5438100" cy="55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●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User Resistance: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 Lack of acceptance or resistance to using the chatbot from students.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●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Change Management: 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Inadequate support and training for teachers adapting to the new system.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0" y="0"/>
              <a:ext cx="724450" cy="950948"/>
            </a:xfrm>
            <a:custGeom>
              <a:avLst/>
              <a:gdLst/>
              <a:ahLst/>
              <a:cxnLst/>
              <a:rect l="l" t="t" r="r" b="b"/>
              <a:pathLst>
                <a:path w="724450" h="950948" extrusionOk="0">
                  <a:moveTo>
                    <a:pt x="0" y="0"/>
                  </a:moveTo>
                  <a:lnTo>
                    <a:pt x="724450" y="0"/>
                  </a:lnTo>
                  <a:lnTo>
                    <a:pt x="724450" y="950948"/>
                  </a:lnTo>
                  <a:lnTo>
                    <a:pt x="0" y="9509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1" name="Google Shape;291;p35"/>
          <p:cNvGrpSpPr/>
          <p:nvPr/>
        </p:nvGrpSpPr>
        <p:grpSpPr>
          <a:xfrm>
            <a:off x="714825" y="1014750"/>
            <a:ext cx="2176328" cy="3700776"/>
            <a:chOff x="0" y="0"/>
            <a:chExt cx="5438100" cy="9868737"/>
          </a:xfrm>
        </p:grpSpPr>
        <p:sp>
          <p:nvSpPr>
            <p:cNvPr id="292" name="Google Shape;292;p35"/>
            <p:cNvSpPr txBox="1"/>
            <p:nvPr/>
          </p:nvSpPr>
          <p:spPr>
            <a:xfrm>
              <a:off x="0" y="1737260"/>
              <a:ext cx="54381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Technical Risks</a:t>
              </a:r>
              <a:endParaRPr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93" name="Google Shape;293;p35"/>
            <p:cNvSpPr txBox="1"/>
            <p:nvPr/>
          </p:nvSpPr>
          <p:spPr>
            <a:xfrm>
              <a:off x="0" y="2462937"/>
              <a:ext cx="5438100" cy="74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Open Sans"/>
                <a:buChar char="●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Integration Issues: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 Difficulty integrating the chatbot with existing systems and platforms.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marR="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Open Sans"/>
                <a:buChar char="●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Scalability: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 Challenges in scaling the chatbot to handle a large number of users simultaneously.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Open Sans"/>
                <a:buChar char="●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Reliability: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 Risks of downtime or performance issues affecting user experience.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0" y="0"/>
              <a:ext cx="1056609" cy="950948"/>
            </a:xfrm>
            <a:custGeom>
              <a:avLst/>
              <a:gdLst/>
              <a:ahLst/>
              <a:cxnLst/>
              <a:rect l="l" t="t" r="r" b="b"/>
              <a:pathLst>
                <a:path w="1056609" h="950948" extrusionOk="0">
                  <a:moveTo>
                    <a:pt x="0" y="0"/>
                  </a:moveTo>
                  <a:lnTo>
                    <a:pt x="1056609" y="0"/>
                  </a:lnTo>
                  <a:lnTo>
                    <a:pt x="1056609" y="950948"/>
                  </a:lnTo>
                  <a:lnTo>
                    <a:pt x="0" y="9509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5" name="Google Shape;295;p35"/>
          <p:cNvGrpSpPr/>
          <p:nvPr/>
        </p:nvGrpSpPr>
        <p:grpSpPr>
          <a:xfrm>
            <a:off x="3522100" y="1050125"/>
            <a:ext cx="2176328" cy="3150867"/>
            <a:chOff x="0" y="0"/>
            <a:chExt cx="5438100" cy="8402312"/>
          </a:xfrm>
        </p:grpSpPr>
        <p:sp>
          <p:nvSpPr>
            <p:cNvPr id="296" name="Google Shape;296;p35"/>
            <p:cNvSpPr txBox="1"/>
            <p:nvPr/>
          </p:nvSpPr>
          <p:spPr>
            <a:xfrm>
              <a:off x="0" y="1451073"/>
              <a:ext cx="54381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Security &amp; Privacy</a:t>
              </a:r>
              <a:endParaRPr sz="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97" name="Google Shape;297;p35"/>
            <p:cNvSpPr txBox="1"/>
            <p:nvPr/>
          </p:nvSpPr>
          <p:spPr>
            <a:xfrm>
              <a:off x="0" y="2261012"/>
              <a:ext cx="5438100" cy="61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●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Data Breaches: 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Unauthorized access to sensitive student data.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●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Compliance: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 Failure to comply with data protection laws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lvl="0" indent="-2984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●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Misuse of AI: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 Potential for the chatbot to be used for unintended or unethical purposes.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0" y="0"/>
              <a:ext cx="833265" cy="856627"/>
            </a:xfrm>
            <a:custGeom>
              <a:avLst/>
              <a:gdLst/>
              <a:ahLst/>
              <a:cxnLst/>
              <a:rect l="l" t="t" r="r" b="b"/>
              <a:pathLst>
                <a:path w="833265" h="856627" extrusionOk="0">
                  <a:moveTo>
                    <a:pt x="0" y="0"/>
                  </a:moveTo>
                  <a:lnTo>
                    <a:pt x="833265" y="0"/>
                  </a:lnTo>
                  <a:lnTo>
                    <a:pt x="833265" y="856627"/>
                  </a:lnTo>
                  <a:lnTo>
                    <a:pt x="0" y="8566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99" name="Google Shape;299;p35" descr="A colorful text with different color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/>
        </p:nvSpPr>
        <p:spPr>
          <a:xfrm>
            <a:off x="852023" y="134499"/>
            <a:ext cx="744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Century Schoolbook"/>
                <a:ea typeface="Century Schoolbook"/>
                <a:cs typeface="Century Schoolbook"/>
                <a:sym typeface="Century Schoolbook"/>
              </a:rPr>
              <a:t>Mitigating Risks and Privacy Concerns</a:t>
            </a:r>
            <a:endParaRPr sz="27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305" name="Google Shape;305;p36"/>
          <p:cNvGrpSpPr/>
          <p:nvPr/>
        </p:nvGrpSpPr>
        <p:grpSpPr>
          <a:xfrm>
            <a:off x="447596" y="1111610"/>
            <a:ext cx="8250608" cy="3357905"/>
            <a:chOff x="-454086" y="1525496"/>
            <a:chExt cx="5956257" cy="3588656"/>
          </a:xfrm>
        </p:grpSpPr>
        <p:sp>
          <p:nvSpPr>
            <p:cNvPr id="306" name="Google Shape;306;p36"/>
            <p:cNvSpPr txBox="1"/>
            <p:nvPr/>
          </p:nvSpPr>
          <p:spPr>
            <a:xfrm>
              <a:off x="-454086" y="1525496"/>
              <a:ext cx="5438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Security &amp; Privacy</a:t>
              </a:r>
              <a:endParaRPr sz="18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307" name="Google Shape;307;p36"/>
            <p:cNvSpPr txBox="1"/>
            <p:nvPr/>
          </p:nvSpPr>
          <p:spPr>
            <a:xfrm>
              <a:off x="-389229" y="2125551"/>
              <a:ext cx="5891400" cy="29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lvl="0" indent="-3365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700"/>
                <a:buFont typeface="Century Schoolbook"/>
                <a:buChar char="●"/>
              </a:pPr>
              <a:r>
                <a:rPr lang="en-GB" sz="17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Data Breaches: </a:t>
              </a:r>
              <a:r>
                <a:rPr lang="en-GB" sz="1700">
                  <a:latin typeface="Century Schoolbook"/>
                  <a:ea typeface="Century Schoolbook"/>
                  <a:cs typeface="Century Schoolbook"/>
                  <a:sym typeface="Century Schoolbook"/>
                </a:rPr>
                <a:t>Remove the sensitive student information from the document intended to upload to Gen AI.</a:t>
              </a:r>
              <a:endParaRPr sz="1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lvl="0" indent="-3365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700"/>
                <a:buFont typeface="Century Schoolbook"/>
                <a:buChar char="●"/>
              </a:pPr>
              <a:r>
                <a:rPr lang="en-GB" sz="17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Compliance:</a:t>
              </a:r>
              <a:r>
                <a:rPr lang="en-GB" sz="1700">
                  <a:latin typeface="Century Schoolbook"/>
                  <a:ea typeface="Century Schoolbook"/>
                  <a:cs typeface="Century Schoolbook"/>
                  <a:sym typeface="Century Schoolbook"/>
                </a:rPr>
                <a:t> Understand the users’ privacy laws before proceeding, hire law professionals to protect data privacy rights if needed while scaling up.</a:t>
              </a:r>
              <a:endParaRPr sz="1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lvl="0" indent="-336550" algn="l" rtl="0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SzPts val="1700"/>
                <a:buFont typeface="Century Schoolbook"/>
                <a:buChar char="●"/>
              </a:pPr>
              <a:r>
                <a:rPr lang="en-GB" sz="17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Misuse of AI:</a:t>
              </a:r>
              <a:r>
                <a:rPr lang="en-GB" sz="1700">
                  <a:latin typeface="Century Schoolbook"/>
                  <a:ea typeface="Century Schoolbook"/>
                  <a:cs typeface="Century Schoolbook"/>
                  <a:sym typeface="Century Schoolbook"/>
                </a:rPr>
                <a:t> Set up clear boundaries and premises with Chatbot before further use. Monitor the prompts and responses for misuse.</a:t>
              </a:r>
              <a:endParaRPr sz="1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marR="38100" lvl="0" indent="-336550" algn="l" rtl="0">
                <a:lnSpc>
                  <a:spcPct val="128571"/>
                </a:lnSpc>
                <a:spcBef>
                  <a:spcPts val="0"/>
                </a:spcBef>
                <a:spcAft>
                  <a:spcPts val="0"/>
                </a:spcAft>
                <a:buSzPts val="1700"/>
                <a:buFont typeface="Century Schoolbook"/>
                <a:buChar char="●"/>
              </a:pPr>
              <a:r>
                <a:rPr lang="en-GB" sz="1700" b="1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Encryption: </a:t>
              </a:r>
              <a:r>
                <a:rPr lang="en-GB" sz="1700">
                  <a:solidFill>
                    <a:schemeClr val="dk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Implement encryption to Chatbot to prevent ourselves from being hacked.</a:t>
              </a:r>
              <a:endParaRPr sz="1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pic>
        <p:nvPicPr>
          <p:cNvPr id="308" name="Google Shape;308;p36" descr="A colorful text with different colo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7"/>
          <p:cNvGrpSpPr/>
          <p:nvPr/>
        </p:nvGrpSpPr>
        <p:grpSpPr>
          <a:xfrm>
            <a:off x="312225" y="394400"/>
            <a:ext cx="4535102" cy="4106689"/>
            <a:chOff x="0" y="0"/>
            <a:chExt cx="9647100" cy="7858187"/>
          </a:xfrm>
        </p:grpSpPr>
        <p:sp>
          <p:nvSpPr>
            <p:cNvPr id="314" name="Google Shape;314;p37"/>
            <p:cNvSpPr txBox="1"/>
            <p:nvPr/>
          </p:nvSpPr>
          <p:spPr>
            <a:xfrm>
              <a:off x="0" y="0"/>
              <a:ext cx="9647100" cy="7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latin typeface="Century Schoolbook"/>
                  <a:ea typeface="Century Schoolbook"/>
                  <a:cs typeface="Century Schoolbook"/>
                  <a:sym typeface="Century Schoolbook"/>
                </a:rPr>
                <a:t>Business Impact</a:t>
              </a:r>
              <a:endParaRPr sz="2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315" name="Google Shape;315;p37"/>
            <p:cNvSpPr txBox="1"/>
            <p:nvPr/>
          </p:nvSpPr>
          <p:spPr>
            <a:xfrm>
              <a:off x="0" y="1039326"/>
              <a:ext cx="96471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1F3084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Learning from Past and Looking forward to the Future</a:t>
              </a:r>
              <a:endParaRPr sz="12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cxnSp>
          <p:nvCxnSpPr>
            <p:cNvPr id="316" name="Google Shape;316;p37"/>
            <p:cNvCxnSpPr/>
            <p:nvPr/>
          </p:nvCxnSpPr>
          <p:spPr>
            <a:xfrm>
              <a:off x="0" y="912059"/>
              <a:ext cx="1835400" cy="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7" name="Google Shape;317;p37"/>
            <p:cNvSpPr txBox="1"/>
            <p:nvPr/>
          </p:nvSpPr>
          <p:spPr>
            <a:xfrm>
              <a:off x="0" y="1636787"/>
              <a:ext cx="9647100" cy="62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26670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SzPts val="600"/>
                <a:buChar char="-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Increase in Quality: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 Based on the evals data provided previously, we see tutoring online has had a larger impact on student’s total score. (Online Tutoring increased the score of a student by 70 points compared to only 40 points offline)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marR="0" lvl="0" indent="-29845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-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Offering a Premium Version: 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With this being a test, based on feedback and impact, we could potentially develop this further to add it as a separate program version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marR="0" lvl="0" indent="-29845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-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Leader: 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This would put Cobblestone Learning Center as the leader in adopting cutting-edge AI tools and revolutionizing the education industry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457200" marR="0" lvl="0" indent="-29845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Century Schoolbook"/>
                <a:buChar char="-"/>
              </a:pPr>
              <a:r>
                <a:rPr lang="en-GB" sz="1100" b="1">
                  <a:latin typeface="Century Schoolbook"/>
                  <a:ea typeface="Century Schoolbook"/>
                  <a:cs typeface="Century Schoolbook"/>
                  <a:sym typeface="Century Schoolbook"/>
                </a:rPr>
                <a:t>Potential for Operational Cost Reduction: </a:t>
              </a:r>
              <a:r>
                <a:rPr lang="en-GB" sz="1100">
                  <a:latin typeface="Century Schoolbook"/>
                  <a:ea typeface="Century Schoolbook"/>
                  <a:cs typeface="Century Schoolbook"/>
                  <a:sym typeface="Century Schoolbook"/>
                </a:rPr>
                <a:t>Potentially reduce the hours of manual test preparation and tutoring where the hours spent could be in feeding knowledge to our Tutor bot. </a:t>
              </a:r>
              <a:endParaRPr sz="1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pic>
        <p:nvPicPr>
          <p:cNvPr id="318" name="Google Shape;3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125" y="1001649"/>
            <a:ext cx="4217650" cy="25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/>
        </p:nvSpPr>
        <p:spPr>
          <a:xfrm>
            <a:off x="5289700" y="3656325"/>
            <a:ext cx="31797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 data contains average total cores of students before Tutoring and after tutoring (Online vs Offline)</a:t>
            </a:r>
            <a:endParaRPr sz="9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320" name="Google Shape;320;p37" descr="A colorful text with different colo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" name="Google Shape;325;p38"/>
          <p:cNvGraphicFramePr/>
          <p:nvPr/>
        </p:nvGraphicFramePr>
        <p:xfrm>
          <a:off x="543911" y="927814"/>
          <a:ext cx="8056350" cy="3766525"/>
        </p:xfrm>
        <a:graphic>
          <a:graphicData uri="http://schemas.openxmlformats.org/drawingml/2006/table">
            <a:tbl>
              <a:tblPr>
                <a:noFill/>
                <a:tableStyleId>{0FFDD6D8-7381-4073-867D-8E5470AE9B33}</a:tableStyleId>
              </a:tblPr>
              <a:tblGrid>
                <a:gridCol w="214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Features</a:t>
                      </a:r>
                      <a:endParaRPr sz="600" u="none" strike="noStrike" cap="non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6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What are the features like? </a:t>
                      </a:r>
                      <a:endParaRPr sz="600" b="1" u="none" strike="noStrike" cap="non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6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Social Connectivity Tools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Facilitate networking and community building among users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Time Management Assistance</a:t>
                      </a:r>
                      <a:endParaRPr sz="600" u="none" strike="noStrike" cap="non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Integrate calendar management and scheduling reminders</a:t>
                      </a:r>
                      <a:endParaRPr sz="600" u="none" strike="noStrike" cap="non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Learning Resources</a:t>
                      </a:r>
                      <a:endParaRPr sz="600" u="none" strike="noStrike" cap="non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Provide a curated list of articles, tutorials, and guides</a:t>
                      </a:r>
                      <a:endParaRPr sz="600" u="none" strike="noStrike" cap="non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Interactive Q&amp;A</a:t>
                      </a:r>
                      <a:endParaRPr sz="600" u="none" strike="noStrike" cap="none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Answer user questions with informative and supportive responses</a:t>
                      </a:r>
                      <a:endParaRPr sz="900"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Non-competitive Progress Tracking</a:t>
                      </a:r>
                      <a:endParaRPr sz="11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Monitor learning progress in a way that doesn't emphasize competition</a:t>
                      </a:r>
                      <a:endParaRPr sz="11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0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Customization Options</a:t>
                      </a:r>
                      <a:endParaRPr sz="11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Century Schoolbook"/>
                          <a:ea typeface="Century Schoolbook"/>
                          <a:cs typeface="Century Schoolbook"/>
                          <a:sym typeface="Century Schoolbook"/>
                        </a:rPr>
                        <a:t>Allow users to tailor their learning experience to their personal preferences and styles</a:t>
                      </a:r>
                      <a:endParaRPr sz="1100">
                        <a:solidFill>
                          <a:schemeClr val="dk1"/>
                        </a:solidFill>
                        <a:latin typeface="Century Schoolbook"/>
                        <a:ea typeface="Century Schoolbook"/>
                        <a:cs typeface="Century Schoolbook"/>
                        <a:sym typeface="Century Schoolbook"/>
                      </a:endParaRPr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F3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6" name="Google Shape;326;p38"/>
          <p:cNvSpPr txBox="1"/>
          <p:nvPr/>
        </p:nvSpPr>
        <p:spPr>
          <a:xfrm>
            <a:off x="492411" y="360722"/>
            <a:ext cx="8056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Century Schoolbook"/>
                <a:ea typeface="Century Schoolbook"/>
                <a:cs typeface="Century Schoolbook"/>
                <a:sym typeface="Century Schoolbook"/>
              </a:rPr>
              <a:t>Inside Features </a:t>
            </a:r>
            <a:endParaRPr sz="27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7849168" y="381381"/>
            <a:ext cx="751090" cy="1000241"/>
          </a:xfrm>
          <a:custGeom>
            <a:avLst/>
            <a:gdLst/>
            <a:ahLst/>
            <a:cxnLst/>
            <a:rect l="l" t="t" r="r" b="b"/>
            <a:pathLst>
              <a:path w="1502180" h="2000482" extrusionOk="0">
                <a:moveTo>
                  <a:pt x="0" y="0"/>
                </a:moveTo>
                <a:lnTo>
                  <a:pt x="1502180" y="0"/>
                </a:lnTo>
                <a:lnTo>
                  <a:pt x="1502180" y="2000482"/>
                </a:lnTo>
                <a:lnTo>
                  <a:pt x="0" y="2000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28" name="Google Shape;328;p38" descr="A colorful text with different colo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/>
        </p:nvSpPr>
        <p:spPr>
          <a:xfrm>
            <a:off x="492411" y="360722"/>
            <a:ext cx="8056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Century Schoolbook"/>
                <a:ea typeface="Century Schoolbook"/>
                <a:cs typeface="Century Schoolbook"/>
                <a:sym typeface="Century Schoolbook"/>
              </a:rPr>
              <a:t>Recommendations</a:t>
            </a:r>
            <a:endParaRPr sz="27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803375" y="1066275"/>
            <a:ext cx="7181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Target Segment Focus</a:t>
            </a:r>
            <a:r>
              <a:rPr lang="en-GB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Tailor the chatbot to the specific needs and learning styles, emphasizing structured and collaborative learning without competitive pressure 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Business Objectives</a:t>
            </a:r>
            <a:r>
              <a:rPr lang="en-GB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Advance online learning with a GPT-based tutor chatbot, offer personalized experiences, adhere to ethical AI standards, and lead in educational innovation 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Risk management</a:t>
            </a:r>
            <a:r>
              <a:rPr lang="en-GB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Develop strategies to handle technical risks, security and privacy concerns, and ensure user adoption and effective change management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Features and Impact</a:t>
            </a:r>
            <a:r>
              <a:rPr lang="en-GB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 Incorporate features for social connectivity, time management assistance and non-competitive progress tracking to enhance the educational experience and potentially reduce operational costs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335" name="Google Shape;335;p39" descr="A colorful text with different colo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40"/>
          <p:cNvGrpSpPr/>
          <p:nvPr/>
        </p:nvGrpSpPr>
        <p:grpSpPr>
          <a:xfrm>
            <a:off x="5143039" y="1010176"/>
            <a:ext cx="3043238" cy="3050386"/>
            <a:chOff x="0" y="0"/>
            <a:chExt cx="8115300" cy="8134363"/>
          </a:xfrm>
        </p:grpSpPr>
        <p:sp>
          <p:nvSpPr>
            <p:cNvPr id="341" name="Google Shape;341;p40"/>
            <p:cNvSpPr txBox="1"/>
            <p:nvPr/>
          </p:nvSpPr>
          <p:spPr>
            <a:xfrm>
              <a:off x="0" y="0"/>
              <a:ext cx="8115300" cy="54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5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Do you have any </a:t>
              </a:r>
              <a:r>
                <a:rPr lang="en-GB" sz="4500" b="0" i="0" u="none" strike="noStrike" cap="none">
                  <a:solidFill>
                    <a:srgbClr val="1F3084"/>
                  </a:solidFill>
                  <a:latin typeface="Open Sans"/>
                  <a:ea typeface="Open Sans"/>
                  <a:cs typeface="Open Sans"/>
                  <a:sym typeface="Open Sans"/>
                </a:rPr>
                <a:t>questions?</a:t>
              </a:r>
              <a:endParaRPr sz="700"/>
            </a:p>
          </p:txBody>
        </p:sp>
        <p:sp>
          <p:nvSpPr>
            <p:cNvPr id="342" name="Google Shape;342;p40"/>
            <p:cNvSpPr txBox="1"/>
            <p:nvPr/>
          </p:nvSpPr>
          <p:spPr>
            <a:xfrm>
              <a:off x="0" y="7035390"/>
              <a:ext cx="8115300" cy="10989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Send it to us! We hope you</a:t>
              </a:r>
              <a:endParaRPr sz="700"/>
            </a:p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learned something new.</a:t>
              </a:r>
              <a:endParaRPr sz="700"/>
            </a:p>
          </p:txBody>
        </p:sp>
        <p:cxnSp>
          <p:nvCxnSpPr>
            <p:cNvPr id="343" name="Google Shape;343;p40"/>
            <p:cNvCxnSpPr/>
            <p:nvPr/>
          </p:nvCxnSpPr>
          <p:spPr>
            <a:xfrm>
              <a:off x="0" y="6357179"/>
              <a:ext cx="2105150" cy="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4" name="Google Shape;344;p40"/>
          <p:cNvSpPr/>
          <p:nvPr/>
        </p:nvSpPr>
        <p:spPr>
          <a:xfrm flipH="1">
            <a:off x="968821" y="1002606"/>
            <a:ext cx="3214637" cy="3138289"/>
          </a:xfrm>
          <a:custGeom>
            <a:avLst/>
            <a:gdLst/>
            <a:ahLst/>
            <a:cxnLst/>
            <a:rect l="l" t="t" r="r" b="b"/>
            <a:pathLst>
              <a:path w="6429273" h="6276577" extrusionOk="0">
                <a:moveTo>
                  <a:pt x="6429272" y="0"/>
                </a:moveTo>
                <a:lnTo>
                  <a:pt x="0" y="0"/>
                </a:lnTo>
                <a:lnTo>
                  <a:pt x="0" y="6276578"/>
                </a:lnTo>
                <a:lnTo>
                  <a:pt x="6429272" y="6276578"/>
                </a:lnTo>
                <a:lnTo>
                  <a:pt x="64292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45" name="Google Shape;345;p40" descr="A colorful text with different colo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5" y="838075"/>
            <a:ext cx="594360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/>
        </p:nvSpPr>
        <p:spPr>
          <a:xfrm>
            <a:off x="5772275" y="1253725"/>
            <a:ext cx="3273600" cy="3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Conclusions from the survey: 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Schoolbook"/>
              <a:buAutoNum type="arabicPeriod"/>
            </a:pPr>
            <a:r>
              <a:rPr lang="en-GB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Students tend to not like competition or challenge. 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Schoolbook"/>
              <a:buAutoNum type="arabicPeriod"/>
            </a:pPr>
            <a:r>
              <a:rPr lang="en-GB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They like to be accompanied during study, and find it engaging.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Schoolbook"/>
              <a:buAutoNum type="arabicPeriod"/>
            </a:pPr>
            <a:r>
              <a:rPr lang="en-GB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They do not necessarily need positive academic praise from teachers or classmates.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Schoolbook"/>
              <a:buAutoNum type="arabicPeriod"/>
            </a:pPr>
            <a:r>
              <a:rPr lang="en-GB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They show various perspectives towards learning time management skills. It is more likely to be unappealing. 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492411" y="360722"/>
            <a:ext cx="8056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Century Schoolbook"/>
                <a:ea typeface="Century Schoolbook"/>
                <a:cs typeface="Century Schoolbook"/>
                <a:sym typeface="Century Schoolbook"/>
              </a:rPr>
              <a:t>Appendix</a:t>
            </a:r>
            <a:endParaRPr sz="27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088"/>
            <a:ext cx="4191000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0688"/>
            <a:ext cx="4495800" cy="358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2"/>
          <p:cNvPicPr preferRelativeResize="0"/>
          <p:nvPr/>
        </p:nvPicPr>
        <p:blipFill rotWithShape="1">
          <a:blip r:embed="rId5">
            <a:alphaModFix/>
          </a:blip>
          <a:srcRect l="13523" r="13141" b="58566"/>
          <a:stretch/>
        </p:blipFill>
        <p:spPr>
          <a:xfrm>
            <a:off x="152400" y="3856839"/>
            <a:ext cx="4833751" cy="1105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0" y="1884625"/>
            <a:ext cx="9186900" cy="2147400"/>
          </a:xfrm>
          <a:prstGeom prst="rect">
            <a:avLst/>
          </a:prstGeom>
          <a:solidFill>
            <a:srgbClr val="1F308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6"/>
          <p:cNvSpPr txBox="1"/>
          <p:nvPr/>
        </p:nvSpPr>
        <p:spPr>
          <a:xfrm>
            <a:off x="113550" y="2012275"/>
            <a:ext cx="2832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7F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1. Understanding our Students</a:t>
            </a:r>
            <a:endParaRPr sz="1100">
              <a:solidFill>
                <a:srgbClr val="FFF7F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rgbClr val="FFF7F1"/>
              </a:buClr>
              <a:buSzPts val="1100"/>
              <a:buFont typeface="Century Schoolbook"/>
              <a:buChar char="o"/>
            </a:pPr>
            <a:r>
              <a:rPr lang="en-GB" sz="1100" b="1" i="0" u="none" strike="noStrike" cap="none">
                <a:solidFill>
                  <a:srgbClr val="FFF7F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Different Student Profiles</a:t>
            </a:r>
            <a:endParaRPr sz="1100">
              <a:solidFill>
                <a:srgbClr val="FFF7F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rgbClr val="FFF7F1"/>
              </a:buClr>
              <a:buSzPts val="1100"/>
              <a:buFont typeface="Century Schoolbook"/>
              <a:buChar char="o"/>
            </a:pPr>
            <a:r>
              <a:rPr lang="en-GB" sz="1100" b="1" i="0" u="none" strike="noStrike" cap="none">
                <a:solidFill>
                  <a:srgbClr val="FFF7F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Target Segment</a:t>
            </a:r>
            <a:endParaRPr sz="1100">
              <a:solidFill>
                <a:srgbClr val="FFF7F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3234100" y="2012275"/>
            <a:ext cx="2832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2. Introducing our GPT Bot</a:t>
            </a:r>
            <a:endParaRPr sz="1100" dirty="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Schoolbook"/>
              <a:buChar char="o"/>
            </a:pPr>
            <a:r>
              <a:rPr lang="en-GB" sz="1100" b="1" i="0" u="none" strike="noStrike" cap="none" dirty="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 Demo – Our Bot</a:t>
            </a:r>
            <a:endParaRPr sz="1100" dirty="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Schoolbook"/>
              <a:buChar char="o"/>
            </a:pPr>
            <a:r>
              <a:rPr lang="en-GB" sz="1100" b="1" dirty="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Design of our Bot</a:t>
            </a:r>
            <a:endParaRPr sz="1100" dirty="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6354650" y="2012275"/>
            <a:ext cx="28323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3. Objectives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Schoolbook"/>
              <a:buChar char="o"/>
            </a:pPr>
            <a:r>
              <a:rPr lang="en-GB" sz="1100" b="1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Business Objectives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Schoolbook"/>
              <a:buChar char="o"/>
            </a:pPr>
            <a:r>
              <a:rPr lang="en-GB" sz="1100" b="1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Detailed Personalized Objectives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113540" y="3057341"/>
            <a:ext cx="28323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4. Insights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Schoolbook"/>
              <a:buChar char="o"/>
            </a:pPr>
            <a:r>
              <a:rPr lang="en-GB" sz="1100" b="1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Cost &amp; Revenue Analysis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Schoolbook"/>
              <a:buChar char="o"/>
            </a:pPr>
            <a:r>
              <a:rPr lang="en-GB" sz="11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Potential Risks &amp; Mitigation Plans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6354642" y="3057346"/>
            <a:ext cx="2832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6. Next Steps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Schoolbook"/>
              <a:buChar char="o"/>
            </a:pPr>
            <a:r>
              <a:rPr lang="en-GB" sz="1100" b="1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Recommendations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Schoolbook"/>
              <a:buChar char="o"/>
            </a:pPr>
            <a:r>
              <a:rPr lang="en-GB" sz="1100" b="1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Further Services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3234092" y="3057346"/>
            <a:ext cx="2832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5. Features and Impact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Schoolbook"/>
              <a:buChar char="o"/>
            </a:pPr>
            <a:r>
              <a:rPr lang="en-GB" sz="11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Inside Features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596900" marR="0" lvl="1" indent="-2476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entury Schoolbook"/>
              <a:buChar char="o"/>
            </a:pPr>
            <a:r>
              <a:rPr lang="en-GB" sz="11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Business Impact</a:t>
            </a:r>
            <a:endParaRPr sz="11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586200" y="842625"/>
            <a:ext cx="1819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Index</a:t>
            </a:r>
            <a:endParaRPr sz="27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47" name="Google Shape;147;p26" descr="A colorful text with different colo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" y="4840200"/>
            <a:ext cx="299700" cy="303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/>
        </p:nvSpPr>
        <p:spPr>
          <a:xfrm>
            <a:off x="7885393" y="1232606"/>
            <a:ext cx="751090" cy="1000241"/>
          </a:xfrm>
          <a:custGeom>
            <a:avLst/>
            <a:gdLst/>
            <a:ahLst/>
            <a:cxnLst/>
            <a:rect l="l" t="t" r="r" b="b"/>
            <a:pathLst>
              <a:path w="1502180" h="2000482" extrusionOk="0">
                <a:moveTo>
                  <a:pt x="0" y="0"/>
                </a:moveTo>
                <a:lnTo>
                  <a:pt x="1502180" y="0"/>
                </a:lnTo>
                <a:lnTo>
                  <a:pt x="1502180" y="2000482"/>
                </a:lnTo>
                <a:lnTo>
                  <a:pt x="0" y="2000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50" y="91250"/>
            <a:ext cx="6567549" cy="28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89275"/>
            <a:ext cx="2880434" cy="19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234" y="3089275"/>
            <a:ext cx="2880434" cy="19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8068" y="3089275"/>
            <a:ext cx="2773532" cy="183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0850" y="248075"/>
            <a:ext cx="2693150" cy="15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 txBox="1"/>
          <p:nvPr/>
        </p:nvSpPr>
        <p:spPr>
          <a:xfrm>
            <a:off x="367125" y="2936875"/>
            <a:ext cx="12204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3"/>
          <p:cNvSpPr txBox="1"/>
          <p:nvPr/>
        </p:nvSpPr>
        <p:spPr>
          <a:xfrm>
            <a:off x="3545700" y="2936875"/>
            <a:ext cx="12204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6532575" y="2880775"/>
            <a:ext cx="12204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3"/>
          <p:cNvSpPr txBox="1"/>
          <p:nvPr/>
        </p:nvSpPr>
        <p:spPr>
          <a:xfrm>
            <a:off x="6650500" y="91250"/>
            <a:ext cx="12204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 rot="10800000" flipH="1">
            <a:off x="402600" y="3019000"/>
            <a:ext cx="8491200" cy="2066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54" name="Google Shape;154;p27"/>
          <p:cNvSpPr/>
          <p:nvPr/>
        </p:nvSpPr>
        <p:spPr>
          <a:xfrm rot="10800000" flipH="1">
            <a:off x="402550" y="626978"/>
            <a:ext cx="8491200" cy="2141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l="5239" r="6397"/>
          <a:stretch/>
        </p:blipFill>
        <p:spPr>
          <a:xfrm>
            <a:off x="403875" y="615726"/>
            <a:ext cx="2313425" cy="21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4">
            <a:alphaModFix/>
          </a:blip>
          <a:srcRect l="16027" t="-659" r="23987" b="660"/>
          <a:stretch/>
        </p:blipFill>
        <p:spPr>
          <a:xfrm>
            <a:off x="6711033" y="3030711"/>
            <a:ext cx="2182758" cy="20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315169" y="565224"/>
            <a:ext cx="1618500" cy="2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Positive Player</a:t>
            </a:r>
            <a:endParaRPr sz="15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7351445" y="2963488"/>
            <a:ext cx="1618500" cy="2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Neighborhood Honey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5">
            <a:alphaModFix/>
          </a:blip>
          <a:srcRect l="14369" t="14664" r="7834" b="17571"/>
          <a:stretch/>
        </p:blipFill>
        <p:spPr>
          <a:xfrm>
            <a:off x="6621125" y="687423"/>
            <a:ext cx="2182775" cy="202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6">
            <a:alphaModFix/>
          </a:blip>
          <a:srcRect l="15884" t="15572" r="7339" b="16516"/>
          <a:stretch/>
        </p:blipFill>
        <p:spPr>
          <a:xfrm>
            <a:off x="403875" y="3043475"/>
            <a:ext cx="2182775" cy="19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3596980" y="3192200"/>
            <a:ext cx="2549700" cy="16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Socially most active Student Profile</a:t>
            </a: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Shows positive signs towards encouragement</a:t>
            </a: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Dislikes Game and Competition</a:t>
            </a:r>
            <a:endParaRPr sz="11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Has low affinity towards </a:t>
            </a:r>
            <a:r>
              <a:rPr lang="en-GB" sz="1100" b="1" i="0" u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time management</a:t>
            </a:r>
            <a:endParaRPr sz="11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3260315" y="577224"/>
            <a:ext cx="2455500" cy="183900"/>
          </a:xfrm>
          <a:prstGeom prst="rect">
            <a:avLst/>
          </a:prstGeom>
          <a:solidFill>
            <a:srgbClr val="FFF7F1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Student Description</a:t>
            </a:r>
            <a:endParaRPr sz="12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163" name="Google Shape;163;p27"/>
          <p:cNvGrpSpPr/>
          <p:nvPr/>
        </p:nvGrpSpPr>
        <p:grpSpPr>
          <a:xfrm>
            <a:off x="2839150" y="3301632"/>
            <a:ext cx="1317600" cy="1249428"/>
            <a:chOff x="3404800" y="733883"/>
            <a:chExt cx="1756800" cy="1665904"/>
          </a:xfrm>
        </p:grpSpPr>
        <p:sp>
          <p:nvSpPr>
            <p:cNvPr id="164" name="Google Shape;164;p27"/>
            <p:cNvSpPr txBox="1"/>
            <p:nvPr/>
          </p:nvSpPr>
          <p:spPr>
            <a:xfrm>
              <a:off x="3404800" y="733883"/>
              <a:ext cx="17568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 i="0" u="none" strike="noStrike">
                  <a:solidFill>
                    <a:srgbClr val="4A86E8"/>
                  </a:solidFill>
                  <a:latin typeface="Federo"/>
                  <a:ea typeface="Federo"/>
                  <a:cs typeface="Federo"/>
                  <a:sym typeface="Federo"/>
                </a:rPr>
                <a:t>❤️</a:t>
              </a:r>
              <a:endParaRPr sz="2200" b="1" i="0" u="none" strike="noStrike">
                <a:solidFill>
                  <a:srgbClr val="4A86E8"/>
                </a:solidFill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3497030" y="1299087"/>
              <a:ext cx="15819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>
                  <a:solidFill>
                    <a:schemeClr val="dk1"/>
                  </a:solidFill>
                  <a:latin typeface="Federo"/>
                  <a:ea typeface="Federo"/>
                  <a:cs typeface="Federo"/>
                  <a:sym typeface="Federo"/>
                </a:rPr>
                <a:t>🚫</a:t>
              </a:r>
              <a:endParaRPr sz="2200" b="1" i="0" u="none" strike="noStrike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endParaRPr>
            </a:p>
          </p:txBody>
        </p:sp>
      </p:grpSp>
      <p:sp>
        <p:nvSpPr>
          <p:cNvPr id="166" name="Google Shape;166;p27"/>
          <p:cNvSpPr txBox="1"/>
          <p:nvPr/>
        </p:nvSpPr>
        <p:spPr>
          <a:xfrm>
            <a:off x="3592143" y="1004975"/>
            <a:ext cx="2549700" cy="16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Game oriented and Highly Competitive</a:t>
            </a: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Shows positive signs towards encouragement</a:t>
            </a: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Socially not as forward as other segments</a:t>
            </a:r>
            <a:endParaRPr sz="11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Has low affinity towards </a:t>
            </a:r>
            <a:r>
              <a:rPr lang="en-GB" sz="1100" b="1" i="0" u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time management</a:t>
            </a:r>
            <a:endParaRPr sz="11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167" name="Google Shape;167;p27"/>
          <p:cNvGrpSpPr/>
          <p:nvPr/>
        </p:nvGrpSpPr>
        <p:grpSpPr>
          <a:xfrm>
            <a:off x="2834313" y="1114406"/>
            <a:ext cx="1317600" cy="1249428"/>
            <a:chOff x="3404800" y="733883"/>
            <a:chExt cx="1756800" cy="1665904"/>
          </a:xfrm>
        </p:grpSpPr>
        <p:sp>
          <p:nvSpPr>
            <p:cNvPr id="168" name="Google Shape;168;p27"/>
            <p:cNvSpPr txBox="1"/>
            <p:nvPr/>
          </p:nvSpPr>
          <p:spPr>
            <a:xfrm>
              <a:off x="3404800" y="733883"/>
              <a:ext cx="17568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 i="0" u="none" strike="noStrike">
                  <a:solidFill>
                    <a:srgbClr val="4A86E8"/>
                  </a:solidFill>
                  <a:latin typeface="Federo"/>
                  <a:ea typeface="Federo"/>
                  <a:cs typeface="Federo"/>
                  <a:sym typeface="Federo"/>
                </a:rPr>
                <a:t>❤️</a:t>
              </a:r>
              <a:endParaRPr sz="2200" b="1" i="0" u="none" strike="noStrike">
                <a:solidFill>
                  <a:srgbClr val="4A86E8"/>
                </a:solidFill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</p:txBody>
        </p:sp>
        <p:sp>
          <p:nvSpPr>
            <p:cNvPr id="169" name="Google Shape;169;p27"/>
            <p:cNvSpPr txBox="1"/>
            <p:nvPr/>
          </p:nvSpPr>
          <p:spPr>
            <a:xfrm>
              <a:off x="3497030" y="1299087"/>
              <a:ext cx="15819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>
                  <a:solidFill>
                    <a:schemeClr val="dk1"/>
                  </a:solidFill>
                  <a:latin typeface="Federo"/>
                  <a:ea typeface="Federo"/>
                  <a:cs typeface="Federo"/>
                  <a:sym typeface="Federo"/>
                </a:rPr>
                <a:t>🚫</a:t>
              </a:r>
              <a:endParaRPr sz="2200" b="1" i="0" u="none" strike="noStrike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endParaRPr>
            </a:p>
          </p:txBody>
        </p:sp>
      </p:grpSp>
      <p:sp>
        <p:nvSpPr>
          <p:cNvPr id="170" name="Google Shape;170;p27"/>
          <p:cNvSpPr txBox="1"/>
          <p:nvPr/>
        </p:nvSpPr>
        <p:spPr>
          <a:xfrm>
            <a:off x="1106900" y="0"/>
            <a:ext cx="70746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Different Student Profiles from Survey - I</a:t>
            </a:r>
            <a:endParaRPr sz="27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171" name="Google Shape;171;p27" descr="A colorful text with different colors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 rot="10800000" flipH="1">
            <a:off x="402600" y="3019000"/>
            <a:ext cx="8491200" cy="2066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sp>
        <p:nvSpPr>
          <p:cNvPr id="177" name="Google Shape;177;p28"/>
          <p:cNvSpPr/>
          <p:nvPr/>
        </p:nvSpPr>
        <p:spPr>
          <a:xfrm rot="10800000" flipH="1">
            <a:off x="402550" y="550778"/>
            <a:ext cx="8491200" cy="2141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178" name="Google Shape;178;p28" descr="A colorful text with different colo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327669" y="489024"/>
            <a:ext cx="1618500" cy="2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Reserved Planner</a:t>
            </a:r>
            <a:endParaRPr sz="1500" b="1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3596980" y="3192200"/>
            <a:ext cx="2549700" cy="16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One of the Socially most active Student Profile</a:t>
            </a: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Strong affinity towards games and Competitions</a:t>
            </a: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Not great with Time Management</a:t>
            </a:r>
            <a:endParaRPr sz="11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Has lesser impact with encouragement</a:t>
            </a:r>
            <a:endParaRPr sz="11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3260315" y="501024"/>
            <a:ext cx="2455500" cy="183900"/>
          </a:xfrm>
          <a:prstGeom prst="rect">
            <a:avLst/>
          </a:prstGeom>
          <a:solidFill>
            <a:srgbClr val="FFF7F1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Student Description</a:t>
            </a:r>
            <a:endParaRPr sz="12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2839150" y="3301632"/>
            <a:ext cx="1317600" cy="1249428"/>
            <a:chOff x="3404800" y="733883"/>
            <a:chExt cx="1756800" cy="1665904"/>
          </a:xfrm>
        </p:grpSpPr>
        <p:sp>
          <p:nvSpPr>
            <p:cNvPr id="183" name="Google Shape;183;p28"/>
            <p:cNvSpPr txBox="1"/>
            <p:nvPr/>
          </p:nvSpPr>
          <p:spPr>
            <a:xfrm>
              <a:off x="3404800" y="733883"/>
              <a:ext cx="17568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 i="0" u="none" strike="noStrike">
                  <a:solidFill>
                    <a:srgbClr val="4A86E8"/>
                  </a:solidFill>
                  <a:latin typeface="Federo"/>
                  <a:ea typeface="Federo"/>
                  <a:cs typeface="Federo"/>
                  <a:sym typeface="Federo"/>
                </a:rPr>
                <a:t>❤️</a:t>
              </a:r>
              <a:endParaRPr sz="2200" b="1" i="0" u="none" strike="noStrike">
                <a:solidFill>
                  <a:srgbClr val="4A86E8"/>
                </a:solidFill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</p:txBody>
        </p:sp>
        <p:sp>
          <p:nvSpPr>
            <p:cNvPr id="184" name="Google Shape;184;p28"/>
            <p:cNvSpPr txBox="1"/>
            <p:nvPr/>
          </p:nvSpPr>
          <p:spPr>
            <a:xfrm>
              <a:off x="3497030" y="1299087"/>
              <a:ext cx="15819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>
                  <a:solidFill>
                    <a:schemeClr val="dk1"/>
                  </a:solidFill>
                  <a:latin typeface="Federo"/>
                  <a:ea typeface="Federo"/>
                  <a:cs typeface="Federo"/>
                  <a:sym typeface="Federo"/>
                </a:rPr>
                <a:t>🚫</a:t>
              </a:r>
              <a:endParaRPr sz="2200" b="1" i="0" u="none" strike="noStrike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endParaRPr>
            </a:p>
          </p:txBody>
        </p:sp>
      </p:grpSp>
      <p:sp>
        <p:nvSpPr>
          <p:cNvPr id="185" name="Google Shape;185;p28"/>
          <p:cNvSpPr txBox="1"/>
          <p:nvPr/>
        </p:nvSpPr>
        <p:spPr>
          <a:xfrm>
            <a:off x="3592143" y="928775"/>
            <a:ext cx="2549700" cy="16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Relatively Sociable Student segment</a:t>
            </a: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Highly focuses on Time Management</a:t>
            </a: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ctr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marR="0" lvl="0" indent="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Dislikes Games and not Competitive</a:t>
            </a:r>
            <a:endParaRPr sz="11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marR="0" lvl="0" indent="-298450" algn="l" rtl="0">
              <a:lnSpc>
                <a:spcPct val="9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entury Schoolbook"/>
              <a:buChar char="-"/>
            </a:pPr>
            <a:r>
              <a:rPr lang="en-GB" sz="1100" b="1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Doesn’t show positive impact on encouragement</a:t>
            </a:r>
            <a:endParaRPr sz="1100">
              <a:solidFill>
                <a:schemeClr val="dk2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grpSp>
        <p:nvGrpSpPr>
          <p:cNvPr id="186" name="Google Shape;186;p28"/>
          <p:cNvGrpSpPr/>
          <p:nvPr/>
        </p:nvGrpSpPr>
        <p:grpSpPr>
          <a:xfrm>
            <a:off x="2834313" y="1038206"/>
            <a:ext cx="1317600" cy="1249428"/>
            <a:chOff x="3404800" y="733883"/>
            <a:chExt cx="1756800" cy="1665904"/>
          </a:xfrm>
        </p:grpSpPr>
        <p:sp>
          <p:nvSpPr>
            <p:cNvPr id="187" name="Google Shape;187;p28"/>
            <p:cNvSpPr txBox="1"/>
            <p:nvPr/>
          </p:nvSpPr>
          <p:spPr>
            <a:xfrm>
              <a:off x="3404800" y="733883"/>
              <a:ext cx="17568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 i="0" u="none" strike="noStrike">
                  <a:solidFill>
                    <a:srgbClr val="4A86E8"/>
                  </a:solidFill>
                  <a:latin typeface="Federo"/>
                  <a:ea typeface="Federo"/>
                  <a:cs typeface="Federo"/>
                  <a:sym typeface="Federo"/>
                </a:rPr>
                <a:t>❤️</a:t>
              </a:r>
              <a:endParaRPr sz="2200" b="1" i="0" u="none" strike="noStrike">
                <a:solidFill>
                  <a:srgbClr val="4A86E8"/>
                </a:solidFill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3497030" y="1299087"/>
              <a:ext cx="15819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latin typeface="Federo"/>
                <a:ea typeface="Federo"/>
                <a:cs typeface="Federo"/>
                <a:sym typeface="Federo"/>
              </a:endParaRPr>
            </a:p>
            <a:p>
              <a:pPr marL="0" marR="0" lvl="0" indent="0" algn="ctr" rtl="0">
                <a:lnSpc>
                  <a:spcPct val="7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>
                  <a:solidFill>
                    <a:schemeClr val="dk1"/>
                  </a:solidFill>
                  <a:latin typeface="Federo"/>
                  <a:ea typeface="Federo"/>
                  <a:cs typeface="Federo"/>
                  <a:sym typeface="Federo"/>
                </a:rPr>
                <a:t>🚫</a:t>
              </a:r>
              <a:endParaRPr sz="2200" b="1" i="0" u="none" strike="noStrike">
                <a:solidFill>
                  <a:schemeClr val="dk1"/>
                </a:solidFill>
                <a:latin typeface="Federo"/>
                <a:ea typeface="Federo"/>
                <a:cs typeface="Federo"/>
                <a:sym typeface="Federo"/>
              </a:endParaRPr>
            </a:p>
          </p:txBody>
        </p:sp>
      </p:grpSp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l="2262" r="2262"/>
          <a:stretch/>
        </p:blipFill>
        <p:spPr>
          <a:xfrm>
            <a:off x="520038" y="768062"/>
            <a:ext cx="1911850" cy="17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 rotWithShape="1">
          <a:blip r:embed="rId5">
            <a:alphaModFix/>
          </a:blip>
          <a:srcRect l="14326" t="14642" r="7809" b="17784"/>
          <a:stretch/>
        </p:blipFill>
        <p:spPr>
          <a:xfrm>
            <a:off x="6641548" y="615002"/>
            <a:ext cx="2182775" cy="201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6">
            <a:alphaModFix/>
          </a:blip>
          <a:srcRect l="22414" r="17249"/>
          <a:stretch/>
        </p:blipFill>
        <p:spPr>
          <a:xfrm>
            <a:off x="6710982" y="3019004"/>
            <a:ext cx="2182775" cy="2043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7">
            <a:alphaModFix/>
          </a:blip>
          <a:srcRect l="15874" t="15207" r="10051" b="18356"/>
          <a:stretch/>
        </p:blipFill>
        <p:spPr>
          <a:xfrm>
            <a:off x="436038" y="3049650"/>
            <a:ext cx="2112012" cy="20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1106900" y="0"/>
            <a:ext cx="70746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Different Student Profiles from Survey - II</a:t>
            </a:r>
            <a:endParaRPr sz="27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7351445" y="2887288"/>
            <a:ext cx="1618500" cy="20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Popular Gamer</a:t>
            </a:r>
            <a:endParaRPr sz="110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F308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29"/>
          <p:cNvGrpSpPr/>
          <p:nvPr/>
        </p:nvGrpSpPr>
        <p:grpSpPr>
          <a:xfrm>
            <a:off x="726275" y="457195"/>
            <a:ext cx="3119431" cy="4015980"/>
            <a:chOff x="-16" y="-2691593"/>
            <a:chExt cx="8318483" cy="10709279"/>
          </a:xfrm>
        </p:grpSpPr>
        <p:sp>
          <p:nvSpPr>
            <p:cNvPr id="201" name="Google Shape;201;p29"/>
            <p:cNvSpPr txBox="1"/>
            <p:nvPr/>
          </p:nvSpPr>
          <p:spPr>
            <a:xfrm>
              <a:off x="67" y="-2691593"/>
              <a:ext cx="8318400" cy="24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solidFill>
                    <a:srgbClr val="FFFFFF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Our Target Segment</a:t>
              </a:r>
              <a:endParaRPr sz="27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02" name="Google Shape;202;p29"/>
            <p:cNvSpPr txBox="1"/>
            <p:nvPr/>
          </p:nvSpPr>
          <p:spPr>
            <a:xfrm>
              <a:off x="-16" y="6909487"/>
              <a:ext cx="83184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solidFill>
                    <a:schemeClr val="lt1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Reserved Planner</a:t>
              </a:r>
              <a:endParaRPr sz="27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grpSp>
        <p:nvGrpSpPr>
          <p:cNvPr id="203" name="Google Shape;203;p29"/>
          <p:cNvGrpSpPr/>
          <p:nvPr/>
        </p:nvGrpSpPr>
        <p:grpSpPr>
          <a:xfrm>
            <a:off x="4841075" y="2135424"/>
            <a:ext cx="4023610" cy="2069494"/>
            <a:chOff x="0" y="1643094"/>
            <a:chExt cx="8318400" cy="2926735"/>
          </a:xfrm>
        </p:grpSpPr>
        <p:sp>
          <p:nvSpPr>
            <p:cNvPr id="204" name="Google Shape;204;p29"/>
            <p:cNvSpPr txBox="1"/>
            <p:nvPr/>
          </p:nvSpPr>
          <p:spPr>
            <a:xfrm>
              <a:off x="0" y="1643094"/>
              <a:ext cx="8318400" cy="52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rgbClr val="2A2A2A"/>
                  </a:solidFill>
                  <a:latin typeface="Century Schoolbook"/>
                  <a:ea typeface="Century Schoolbook"/>
                  <a:cs typeface="Century Schoolbook"/>
                  <a:sym typeface="Century Schoolbook"/>
                </a:rPr>
                <a:t>Characteristics</a:t>
              </a:r>
              <a:endParaRPr sz="24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  <p:sp>
          <p:nvSpPr>
            <p:cNvPr id="205" name="Google Shape;205;p29"/>
            <p:cNvSpPr txBox="1"/>
            <p:nvPr/>
          </p:nvSpPr>
          <p:spPr>
            <a:xfrm>
              <a:off x="0" y="2414628"/>
              <a:ext cx="8318400" cy="21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66700" marR="0" lvl="1" indent="-15875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entury Schoolbook"/>
                <a:buChar char="•"/>
              </a:pPr>
              <a:r>
                <a:rPr lang="en-GB" sz="1500">
                  <a:latin typeface="Century Schoolbook"/>
                  <a:ea typeface="Century Schoolbook"/>
                  <a:cs typeface="Century Schoolbook"/>
                  <a:sym typeface="Century Schoolbook"/>
                </a:rPr>
                <a:t>Prefers Structured Learning</a:t>
              </a:r>
              <a:endParaRPr sz="15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266700" marR="0" lvl="1" indent="-15875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Century Schoolbook"/>
                <a:buChar char="•"/>
              </a:pPr>
              <a:r>
                <a:rPr lang="en-GB" sz="1500">
                  <a:latin typeface="Century Schoolbook"/>
                  <a:ea typeface="Century Schoolbook"/>
                  <a:cs typeface="Century Schoolbook"/>
                  <a:sym typeface="Century Schoolbook"/>
                </a:rPr>
                <a:t>Thrives in Collaborative Learning Setting</a:t>
              </a:r>
              <a:endParaRPr sz="15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266700" marR="0" lvl="1" indent="-15875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Century Schoolbook"/>
                <a:buChar char="•"/>
              </a:pPr>
              <a:r>
                <a:rPr lang="en-GB" sz="1500">
                  <a:latin typeface="Century Schoolbook"/>
                  <a:ea typeface="Century Schoolbook"/>
                  <a:cs typeface="Century Schoolbook"/>
                  <a:sym typeface="Century Schoolbook"/>
                </a:rPr>
                <a:t>Avoids Competitive Academic Landscapes</a:t>
              </a:r>
              <a:endParaRPr sz="15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  <a:p>
              <a:pPr marL="266700" marR="0" lvl="1" indent="-15875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SzPts val="1500"/>
                <a:buFont typeface="Century Schoolbook"/>
                <a:buChar char="•"/>
              </a:pPr>
              <a:r>
                <a:rPr lang="en-GB" sz="1500">
                  <a:latin typeface="Century Schoolbook"/>
                  <a:ea typeface="Century Schoolbook"/>
                  <a:cs typeface="Century Schoolbook"/>
                  <a:sym typeface="Century Schoolbook"/>
                </a:rPr>
                <a:t>Appreciates Feedback but not through Encouragement</a:t>
              </a:r>
              <a:endParaRPr sz="15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l="2262" r="2262"/>
          <a:stretch/>
        </p:blipFill>
        <p:spPr>
          <a:xfrm>
            <a:off x="995300" y="1564925"/>
            <a:ext cx="2581400" cy="24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9614" y="173849"/>
            <a:ext cx="2246510" cy="16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 descr="A colorful text with different color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/>
        </p:nvSpPr>
        <p:spPr>
          <a:xfrm>
            <a:off x="1106900" y="76200"/>
            <a:ext cx="7074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Introducing Cobblestone Tutor Bot vs ChatGPT Responses</a:t>
            </a:r>
            <a:endParaRPr sz="27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14" name="Google Shape;214;p30" descr="A colorful text with different colo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30" y="4618700"/>
            <a:ext cx="447000" cy="45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6516300" y="971100"/>
            <a:ext cx="23679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Schoolbook"/>
              <a:buChar char="➔"/>
            </a:pPr>
            <a:r>
              <a:rPr lang="en-GB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CTB responds </a:t>
            </a:r>
            <a:r>
              <a:rPr lang="en-GB" sz="1200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faster </a:t>
            </a:r>
            <a:r>
              <a:rPr lang="en-GB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thus respecting the time of our Student Segment.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Schoolbook"/>
              <a:buChar char="➔"/>
            </a:pPr>
            <a:r>
              <a:rPr lang="en-GB" sz="1200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Asks questions</a:t>
            </a:r>
            <a:r>
              <a:rPr lang="en-GB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to understand where the student is coming from.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Schoolbook"/>
              <a:buChar char="➔"/>
            </a:pPr>
            <a:r>
              <a:rPr lang="en-GB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Not overtly encouraging but responds with affirmation when student is less confident to </a:t>
            </a:r>
            <a:r>
              <a:rPr lang="en-GB" sz="1200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boost their morale</a:t>
            </a:r>
            <a:endParaRPr sz="1200" b="1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Schoolbook"/>
              <a:buChar char="➔"/>
            </a:pPr>
            <a:r>
              <a:rPr lang="en-GB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Plans are </a:t>
            </a:r>
            <a:r>
              <a:rPr lang="en-GB" sz="1200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tailored for the student’s requirements</a:t>
            </a:r>
            <a:r>
              <a:rPr lang="en-GB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with the specifics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Schoolbook"/>
              <a:buChar char="➔"/>
            </a:pPr>
            <a:r>
              <a:rPr lang="en-GB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Stays </a:t>
            </a:r>
            <a:r>
              <a:rPr lang="en-GB" sz="1200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away from pushing for Games or Competitions</a:t>
            </a:r>
            <a:r>
              <a:rPr lang="en-GB" sz="12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for our chosen target segment</a:t>
            </a:r>
            <a:endParaRPr sz="12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17" name="Google Shape;217;p30">
            <a:hlinkClick r:id="rId5"/>
          </p:cNvPr>
          <p:cNvSpPr/>
          <p:nvPr/>
        </p:nvSpPr>
        <p:spPr>
          <a:xfrm>
            <a:off x="1576367" y="4477565"/>
            <a:ext cx="1602900" cy="489000"/>
          </a:xfrm>
          <a:prstGeom prst="bevel">
            <a:avLst>
              <a:gd name="adj" fmla="val 12500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Explore the Bot Further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Online Media 1" title="ChatGPT vs Cobblestone Tutor Bot">
            <a:hlinkClick r:id="" action="ppaction://media"/>
            <a:extLst>
              <a:ext uri="{FF2B5EF4-FFF2-40B4-BE49-F238E27FC236}">
                <a16:creationId xmlns:a16="http://schemas.microsoft.com/office/drawing/2014/main" id="{C6F2210E-F1A6-BDC8-7DB4-D22C974D155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792217" y="1160421"/>
            <a:ext cx="5110400" cy="2887376"/>
          </a:xfrm>
          <a:prstGeom prst="rect">
            <a:avLst/>
          </a:prstGeom>
        </p:spPr>
      </p:pic>
      <p:sp>
        <p:nvSpPr>
          <p:cNvPr id="3" name="Google Shape;217;p30">
            <a:hlinkClick r:id="rId7"/>
            <a:extLst>
              <a:ext uri="{FF2B5EF4-FFF2-40B4-BE49-F238E27FC236}">
                <a16:creationId xmlns:a16="http://schemas.microsoft.com/office/drawing/2014/main" id="{D7485562-CD84-B387-C172-7956752D2762}"/>
              </a:ext>
            </a:extLst>
          </p:cNvPr>
          <p:cNvSpPr/>
          <p:nvPr/>
        </p:nvSpPr>
        <p:spPr>
          <a:xfrm>
            <a:off x="3581215" y="4477565"/>
            <a:ext cx="1602900" cy="489000"/>
          </a:xfrm>
          <a:prstGeom prst="bevel">
            <a:avLst>
              <a:gd name="adj" fmla="val 12500"/>
            </a:avLst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</a:rPr>
              <a:t>Click here if you can’t play the above video</a:t>
            </a:r>
            <a:endParaRPr sz="1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/>
        </p:nvSpPr>
        <p:spPr>
          <a:xfrm>
            <a:off x="1106900" y="76200"/>
            <a:ext cx="70746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dirty="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Design of our Bot</a:t>
            </a:r>
            <a:endParaRPr sz="2700" dirty="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14" name="Google Shape;214;p30" descr="A colorful text with different colo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0" y="4618700"/>
            <a:ext cx="447000" cy="452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F5C18-A2C2-3E69-ED99-C1EFAD4EF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89" y="1354295"/>
            <a:ext cx="2904756" cy="1736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019FE-CDC2-B940-2A5C-265C33FE3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215" y="1244975"/>
            <a:ext cx="2291440" cy="219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FEA684-ED6A-AD49-9205-5EF742B52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548" y="1354296"/>
            <a:ext cx="2529463" cy="21902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B6F8DF-C722-5B9B-98A0-3C859DF31BA4}"/>
              </a:ext>
            </a:extLst>
          </p:cNvPr>
          <p:cNvSpPr txBox="1"/>
          <p:nvPr/>
        </p:nvSpPr>
        <p:spPr>
          <a:xfrm>
            <a:off x="673975" y="3626518"/>
            <a:ext cx="22702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Interacts with students to learn from them and curate responses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96545-2763-F4AA-27FF-8A109A014A11}"/>
              </a:ext>
            </a:extLst>
          </p:cNvPr>
          <p:cNvSpPr txBox="1"/>
          <p:nvPr/>
        </p:nvSpPr>
        <p:spPr>
          <a:xfrm>
            <a:off x="3509082" y="3626518"/>
            <a:ext cx="22702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Targeting a segment that manages Time very well with detailed yet concise responses with faster response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21FBB-DA4E-44E7-5407-5F1EFCACC3ED}"/>
              </a:ext>
            </a:extLst>
          </p:cNvPr>
          <p:cNvSpPr txBox="1"/>
          <p:nvPr/>
        </p:nvSpPr>
        <p:spPr>
          <a:xfrm>
            <a:off x="6585986" y="3675349"/>
            <a:ext cx="22702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Even though the Segment doesn’t respond well to encouragement, it keep a convincing subtle tone to boost the morale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43D66D5-05AF-8D4A-5E79-79A3DEBC686C}"/>
              </a:ext>
            </a:extLst>
          </p:cNvPr>
          <p:cNvSpPr/>
          <p:nvPr/>
        </p:nvSpPr>
        <p:spPr>
          <a:xfrm rot="20435328">
            <a:off x="672070" y="397914"/>
            <a:ext cx="796205" cy="629475"/>
          </a:xfrm>
          <a:custGeom>
            <a:avLst/>
            <a:gdLst/>
            <a:ahLst/>
            <a:cxnLst/>
            <a:rect l="l" t="t" r="r" b="b"/>
            <a:pathLst>
              <a:path w="682389" h="466506">
                <a:moveTo>
                  <a:pt x="0" y="0"/>
                </a:moveTo>
                <a:lnTo>
                  <a:pt x="682388" y="0"/>
                </a:lnTo>
                <a:lnTo>
                  <a:pt x="682388" y="466506"/>
                </a:lnTo>
                <a:lnTo>
                  <a:pt x="0" y="46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A050FC66-8907-CF00-EEEB-557F85F0FB97}"/>
              </a:ext>
            </a:extLst>
          </p:cNvPr>
          <p:cNvSpPr/>
          <p:nvPr/>
        </p:nvSpPr>
        <p:spPr>
          <a:xfrm>
            <a:off x="7044418" y="387843"/>
            <a:ext cx="573096" cy="561634"/>
          </a:xfrm>
          <a:custGeom>
            <a:avLst/>
            <a:gdLst/>
            <a:ahLst/>
            <a:cxnLst/>
            <a:rect l="l" t="t" r="r" b="b"/>
            <a:pathLst>
              <a:path w="573096" h="561634">
                <a:moveTo>
                  <a:pt x="0" y="0"/>
                </a:moveTo>
                <a:lnTo>
                  <a:pt x="573096" y="0"/>
                </a:lnTo>
                <a:lnTo>
                  <a:pt x="573096" y="561634"/>
                </a:lnTo>
                <a:lnTo>
                  <a:pt x="0" y="5616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3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6F8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/>
          <p:nvPr/>
        </p:nvSpPr>
        <p:spPr>
          <a:xfrm>
            <a:off x="5141323" y="0"/>
            <a:ext cx="4002677" cy="5143500"/>
          </a:xfrm>
          <a:custGeom>
            <a:avLst/>
            <a:gdLst/>
            <a:ahLst/>
            <a:cxnLst/>
            <a:rect l="l" t="t" r="r" b="b"/>
            <a:pathLst>
              <a:path w="8005354" h="10287000" extrusionOk="0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7902" r="-64965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23" name="Google Shape;223;p31"/>
          <p:cNvGrpSpPr/>
          <p:nvPr/>
        </p:nvGrpSpPr>
        <p:grpSpPr>
          <a:xfrm>
            <a:off x="569343" y="141550"/>
            <a:ext cx="4002645" cy="529890"/>
            <a:chOff x="-604467" y="-2601216"/>
            <a:chExt cx="10673721" cy="1413040"/>
          </a:xfrm>
        </p:grpSpPr>
        <p:cxnSp>
          <p:nvCxnSpPr>
            <p:cNvPr id="224" name="Google Shape;224;p31"/>
            <p:cNvCxnSpPr/>
            <p:nvPr/>
          </p:nvCxnSpPr>
          <p:spPr>
            <a:xfrm>
              <a:off x="-604467" y="-1188176"/>
              <a:ext cx="1861200" cy="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5" name="Google Shape;225;p31"/>
            <p:cNvSpPr txBox="1"/>
            <p:nvPr/>
          </p:nvSpPr>
          <p:spPr>
            <a:xfrm>
              <a:off x="-604445" y="-2601216"/>
              <a:ext cx="106737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700">
                  <a:latin typeface="Century Schoolbook"/>
                  <a:ea typeface="Century Schoolbook"/>
                  <a:cs typeface="Century Schoolbook"/>
                  <a:sym typeface="Century Schoolbook"/>
                </a:rPr>
                <a:t>Business Objectives</a:t>
              </a:r>
              <a:endParaRPr sz="1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226" name="Google Shape;226;p31"/>
          <p:cNvSpPr txBox="1"/>
          <p:nvPr/>
        </p:nvSpPr>
        <p:spPr>
          <a:xfrm>
            <a:off x="358550" y="733125"/>
            <a:ext cx="4213500" cy="4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Schoolbook"/>
              <a:buChar char="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Advanced Online Learning: </a:t>
            </a:r>
            <a:r>
              <a:rPr lang="en-GB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Introduce a GPT-based tutor chatbot to revolutionize test preparation and educational services. 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Schoolbook"/>
              <a:buChar char="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Offer Personalization:</a:t>
            </a:r>
            <a:r>
              <a:rPr lang="en-GB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Customize the chatbot to tailor it to the unique learning styles and needs of students as identified through extensive market research .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Schoolbook"/>
              <a:buChar char="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Ethical AI: </a:t>
            </a:r>
            <a:r>
              <a:rPr lang="en-GB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Ensure the chatbot adheres to high ethical standards, particularly concerning student data privacy and unbiased responses. 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Schoolbook"/>
              <a:buChar char="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Leading Innovation in Education:</a:t>
            </a:r>
            <a:r>
              <a:rPr lang="en-GB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CLC aims to establish itself at the forefront of educational innovation and responsible AI usage.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Schoolbook"/>
              <a:buChar char="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Proactive Risk Management: </a:t>
            </a:r>
            <a:r>
              <a:rPr lang="en-GB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Develop strategies to address potential risks associated with AI implementation in education</a:t>
            </a: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27" name="Google Shape;227;p31" descr="A colorful text with different colo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6F8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/>
          <p:nvPr/>
        </p:nvSpPr>
        <p:spPr>
          <a:xfrm>
            <a:off x="0" y="0"/>
            <a:ext cx="4002677" cy="5143500"/>
          </a:xfrm>
          <a:custGeom>
            <a:avLst/>
            <a:gdLst/>
            <a:ahLst/>
            <a:cxnLst/>
            <a:rect l="l" t="t" r="r" b="b"/>
            <a:pathLst>
              <a:path w="8005354" h="10287000" extrusionOk="0">
                <a:moveTo>
                  <a:pt x="0" y="0"/>
                </a:moveTo>
                <a:lnTo>
                  <a:pt x="8005354" y="0"/>
                </a:lnTo>
                <a:lnTo>
                  <a:pt x="80053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400" b="-839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33" name="Google Shape;233;p32"/>
          <p:cNvGrpSpPr/>
          <p:nvPr/>
        </p:nvGrpSpPr>
        <p:grpSpPr>
          <a:xfrm>
            <a:off x="4387974" y="45790"/>
            <a:ext cx="4505910" cy="682395"/>
            <a:chOff x="-793409" y="-2778841"/>
            <a:chExt cx="11172600" cy="1590665"/>
          </a:xfrm>
        </p:grpSpPr>
        <p:cxnSp>
          <p:nvCxnSpPr>
            <p:cNvPr id="234" name="Google Shape;234;p32"/>
            <p:cNvCxnSpPr/>
            <p:nvPr/>
          </p:nvCxnSpPr>
          <p:spPr>
            <a:xfrm>
              <a:off x="-604467" y="-1188176"/>
              <a:ext cx="1861200" cy="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5" name="Google Shape;235;p32"/>
            <p:cNvSpPr txBox="1"/>
            <p:nvPr/>
          </p:nvSpPr>
          <p:spPr>
            <a:xfrm>
              <a:off x="-793409" y="-2778841"/>
              <a:ext cx="11172600" cy="14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Century Schoolbook"/>
                  <a:ea typeface="Century Schoolbook"/>
                  <a:cs typeface="Century Schoolbook"/>
                  <a:sym typeface="Century Schoolbook"/>
                </a:rPr>
                <a:t>Personalized Objectives for the Chosen Segment</a:t>
              </a:r>
              <a:endParaRPr sz="1800">
                <a:latin typeface="Century Schoolbook"/>
                <a:ea typeface="Century Schoolbook"/>
                <a:cs typeface="Century Schoolbook"/>
                <a:sym typeface="Century Schoolbook"/>
              </a:endParaRPr>
            </a:p>
          </p:txBody>
        </p:sp>
      </p:grpSp>
      <p:sp>
        <p:nvSpPr>
          <p:cNvPr id="236" name="Google Shape;236;p32"/>
          <p:cNvSpPr txBox="1"/>
          <p:nvPr/>
        </p:nvSpPr>
        <p:spPr>
          <a:xfrm>
            <a:off x="4237525" y="728200"/>
            <a:ext cx="4656300" cy="42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Schoolbook"/>
              <a:buChar char="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Facilitating Efficient Time Management (High T): </a:t>
            </a:r>
            <a:r>
              <a:rPr lang="en-GB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Given their high T attribute, the chatbot should help users organize their schedules and optimize their study time.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Schoolbook"/>
              <a:buChar char="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Promoting Social Interaction (High S):</a:t>
            </a:r>
            <a:r>
              <a:rPr lang="en-GB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</a:t>
            </a:r>
            <a:r>
              <a:rPr lang="en-GB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With a high S attribute, the chatbot should encourage collaboration and networking among peers.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Schoolbook"/>
              <a:buChar char="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Minimizing Competitive Pressure (Low G): </a:t>
            </a:r>
            <a:r>
              <a:rPr lang="en-GB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Addressing their low G attribute by providing a learning environment that de-emphasizes competition.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Schoolbook"/>
              <a:buChar char="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Streamlining Information Access: </a:t>
            </a:r>
            <a:r>
              <a:rPr lang="en-GB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The chatbot should offer quick and easy access to information, considering their disposition towards efficient time management.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Schoolbook"/>
              <a:buChar char="❏"/>
            </a:pPr>
            <a:r>
              <a:rPr lang="en-GB" b="1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Customized Learning Pathways (low A): </a:t>
            </a:r>
            <a:r>
              <a:rPr lang="en-GB" sz="1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Aligning with low A tendencies, the chatbot should provide personalized learning experiences focusing on knowledge and skill acquisition rather than scores or rankings.</a:t>
            </a:r>
            <a:endParaRPr sz="1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37" name="Google Shape;237;p32" descr="A colorful text with different colo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77" y="4806300"/>
            <a:ext cx="277200" cy="28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1327</Words>
  <Application>Microsoft Office PowerPoint</Application>
  <PresentationFormat>On-screen Show (16:9)</PresentationFormat>
  <Paragraphs>184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Century Schoolbook</vt:lpstr>
      <vt:lpstr>Open Sans</vt:lpstr>
      <vt:lpstr>Federo</vt:lpstr>
      <vt:lpstr>Arial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Adhithya Rokhith Bhaskar</cp:lastModifiedBy>
  <cp:revision>4</cp:revision>
  <dcterms:modified xsi:type="dcterms:W3CDTF">2024-01-16T20:55:58Z</dcterms:modified>
</cp:coreProperties>
</file>